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4" r:id="rId4"/>
    <p:sldId id="260" r:id="rId5"/>
    <p:sldId id="263" r:id="rId6"/>
    <p:sldId id="266" r:id="rId7"/>
    <p:sldId id="268" r:id="rId8"/>
    <p:sldId id="269" r:id="rId9"/>
    <p:sldId id="270" r:id="rId10"/>
    <p:sldId id="271"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D4CD7BE-912D-4682-A8B1-EDBD644F85FB}" type="datetimeFigureOut">
              <a:rPr lang="es-ES" smtClean="0"/>
              <a:t>26/09/2018</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DE56E0B-213F-474B-9012-625C6C8D949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4CD7BE-912D-4682-A8B1-EDBD644F85FB}" type="datetimeFigureOut">
              <a:rPr lang="es-ES" smtClean="0"/>
              <a:t>26/09/2018</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E56E0B-213F-474B-9012-625C6C8D949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Aspectos genéricos  para el abordaje  del  juego y su relación con el deporte  </a:t>
            </a:r>
            <a:endParaRPr lang="es-ES" dirty="0"/>
          </a:p>
        </p:txBody>
      </p:sp>
      <p:sp>
        <p:nvSpPr>
          <p:cNvPr id="3" name="2 Subtítulo"/>
          <p:cNvSpPr>
            <a:spLocks noGrp="1"/>
          </p:cNvSpPr>
          <p:nvPr>
            <p:ph type="subTitle" idx="1"/>
          </p:nvPr>
        </p:nvSpPr>
        <p:spPr>
          <a:xfrm>
            <a:off x="1357290" y="4572008"/>
            <a:ext cx="6400800" cy="1824038"/>
          </a:xfrm>
        </p:spPr>
        <p:txBody>
          <a:bodyPr/>
          <a:lstStyle/>
          <a:p>
            <a:r>
              <a:rPr lang="es-ES" dirty="0" smtClean="0"/>
              <a:t>Educador :Mario Piñeiro </a:t>
            </a:r>
          </a:p>
          <a:p>
            <a:r>
              <a:rPr lang="es-ES" dirty="0" smtClean="0"/>
              <a:t>Lic. : Andrés </a:t>
            </a:r>
            <a:r>
              <a:rPr lang="es-ES" dirty="0" err="1" smtClean="0"/>
              <a:t>Figoli</a:t>
            </a:r>
            <a:r>
              <a:rPr lang="es-ES" dirty="0" smtClean="0"/>
              <a:t> </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 Relación entre juego y deporte. </a:t>
            </a:r>
            <a:r>
              <a:rPr lang="es-UY" dirty="0" err="1" smtClean="0"/>
              <a:t>Huizinga</a:t>
            </a:r>
            <a:r>
              <a:rPr lang="es-UY" dirty="0" smtClean="0"/>
              <a:t>(1938)</a:t>
            </a:r>
            <a:endParaRPr lang="es-UY" dirty="0"/>
          </a:p>
        </p:txBody>
      </p:sp>
      <p:sp>
        <p:nvSpPr>
          <p:cNvPr id="3" name="2 Marcador de contenido"/>
          <p:cNvSpPr>
            <a:spLocks noGrp="1"/>
          </p:cNvSpPr>
          <p:nvPr>
            <p:ph idx="1"/>
          </p:nvPr>
        </p:nvSpPr>
        <p:spPr/>
        <p:txBody>
          <a:bodyPr>
            <a:normAutofit lnSpcReduction="10000"/>
          </a:bodyPr>
          <a:lstStyle/>
          <a:p>
            <a:r>
              <a:rPr lang="es-UY" dirty="0" smtClean="0"/>
              <a:t>Tránsito de situaciones de juego al sistema de clubes.</a:t>
            </a:r>
          </a:p>
          <a:p>
            <a:r>
              <a:rPr lang="es-UY" dirty="0" smtClean="0"/>
              <a:t>«Sobre todo los juegos de pelota, exigen precisamente, equipos duraderos y es en este campo donde aparece la vida deportiva moderna» </a:t>
            </a:r>
          </a:p>
          <a:p>
            <a:r>
              <a:rPr lang="es-UY" dirty="0" smtClean="0"/>
              <a:t>Inglaterra del S </a:t>
            </a:r>
            <a:r>
              <a:rPr lang="es-UY" dirty="0" err="1" smtClean="0"/>
              <a:t>XlX</a:t>
            </a:r>
            <a:endParaRPr lang="es-UY" dirty="0" smtClean="0"/>
          </a:p>
          <a:p>
            <a:r>
              <a:rPr lang="es-UY" dirty="0" smtClean="0"/>
              <a:t>«Creciente sistematización y disciplina del juego: se pierde su carácter lúdico» </a:t>
            </a:r>
            <a:endParaRPr lang="es-UY" dirty="0"/>
          </a:p>
        </p:txBody>
      </p:sp>
    </p:spTree>
    <p:extLst>
      <p:ext uri="{BB962C8B-B14F-4D97-AF65-F5344CB8AC3E}">
        <p14:creationId xmlns:p14="http://schemas.microsoft.com/office/powerpoint/2010/main" val="3621164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ctrTitle"/>
          </p:nvPr>
        </p:nvSpPr>
        <p:spPr>
          <a:xfrm>
            <a:off x="1060847" y="1301750"/>
            <a:ext cx="5824538" cy="1646238"/>
          </a:xfrm>
        </p:spPr>
        <p:txBody>
          <a:bodyPr>
            <a:normAutofit fontScale="90000"/>
          </a:bodyPr>
          <a:lstStyle/>
          <a:p>
            <a:pPr algn="ctr"/>
            <a:r>
              <a:rPr lang="es-UY" b="1" smtClean="0"/>
              <a:t>Homo ludens</a:t>
            </a:r>
            <a:br>
              <a:rPr lang="es-UY" b="1" smtClean="0"/>
            </a:br>
            <a:r>
              <a:rPr lang="es-UY" sz="1600" b="1" smtClean="0"/>
              <a:t>HUIZINGA, J (1938) “Homo ludens”. Alianza Emece: Buenos Aires. 2008</a:t>
            </a:r>
            <a:r>
              <a:rPr lang="es-UY" sz="2800" b="1" smtClean="0"/>
              <a:t> </a:t>
            </a:r>
            <a:r>
              <a:rPr lang="es-UY" b="1" smtClean="0"/>
              <a:t/>
            </a:r>
            <a:br>
              <a:rPr lang="es-UY" b="1" smtClean="0"/>
            </a:br>
            <a:r>
              <a:rPr lang="es-UY" b="1" smtClean="0"/>
              <a:t/>
            </a:r>
            <a:br>
              <a:rPr lang="es-UY" b="1" smtClean="0"/>
            </a:br>
            <a:r>
              <a:rPr lang="es-UY" sz="4000" b="1" smtClean="0"/>
              <a:t>Johan Huizinga</a:t>
            </a:r>
            <a:endParaRPr lang="es-UY" sz="3200" b="1" smtClean="0"/>
          </a:p>
        </p:txBody>
      </p:sp>
      <p:sp>
        <p:nvSpPr>
          <p:cNvPr id="3" name="2 Subtítulo"/>
          <p:cNvSpPr>
            <a:spLocks noGrp="1"/>
          </p:cNvSpPr>
          <p:nvPr>
            <p:ph type="subTitle" idx="1"/>
          </p:nvPr>
        </p:nvSpPr>
        <p:spPr>
          <a:xfrm>
            <a:off x="1060847" y="2947988"/>
            <a:ext cx="5824538" cy="1096962"/>
          </a:xfrm>
        </p:spPr>
        <p:txBody>
          <a:bodyPr rtlCol="0">
            <a:normAutofit/>
          </a:bodyPr>
          <a:lstStyle/>
          <a:p>
            <a:pPr algn="ctr" fontAlgn="auto">
              <a:spcAft>
                <a:spcPts val="0"/>
              </a:spcAft>
              <a:buFont typeface="Wingdings 3" charset="2"/>
              <a:buNone/>
              <a:defRPr/>
            </a:pPr>
            <a:r>
              <a:rPr lang="es-UY" dirty="0" smtClean="0"/>
              <a:t>1872 - 1945</a:t>
            </a:r>
            <a:endParaRPr lang="es-UY" dirty="0"/>
          </a:p>
        </p:txBody>
      </p:sp>
      <p:pic>
        <p:nvPicPr>
          <p:cNvPr id="5124" name="Picture 2" descr="JohanHuizinga.jpg"/>
          <p:cNvPicPr>
            <a:picLocks noChangeAspect="1" noChangeArrowheads="1"/>
          </p:cNvPicPr>
          <p:nvPr/>
        </p:nvPicPr>
        <p:blipFill>
          <a:blip r:embed="rId2" cstate="print"/>
          <a:srcRect/>
          <a:stretch>
            <a:fillRect/>
          </a:stretch>
        </p:blipFill>
        <p:spPr bwMode="auto">
          <a:xfrm>
            <a:off x="3214678" y="3498850"/>
            <a:ext cx="1574006" cy="271623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“ningún análisis biológico explica la intensidad del juego y, precisamente, en esta intensidad, en esta capacidad suya de hacer perder la cabeza, radica su esencia, lo primordial”</a:t>
            </a:r>
            <a:r>
              <a:rPr lang="es-ES" i="1" dirty="0" smtClean="0"/>
              <a:t> </a:t>
            </a:r>
            <a:r>
              <a:rPr lang="es-ES" dirty="0" smtClean="0"/>
              <a:t>(</a:t>
            </a:r>
            <a:r>
              <a:rPr lang="es-ES" dirty="0" err="1" smtClean="0"/>
              <a:t>Huizinga</a:t>
            </a:r>
            <a:r>
              <a:rPr lang="es-ES" dirty="0" smtClean="0"/>
              <a:t>, 1954:13);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05966" y="158750"/>
            <a:ext cx="7394992" cy="1320800"/>
          </a:xfrm>
        </p:spPr>
        <p:txBody>
          <a:bodyPr>
            <a:normAutofit fontScale="90000"/>
          </a:bodyPr>
          <a:lstStyle/>
          <a:p>
            <a:r>
              <a:rPr lang="es-UY" dirty="0" smtClean="0"/>
              <a:t>Características principales del juego</a:t>
            </a:r>
          </a:p>
        </p:txBody>
      </p:sp>
      <p:sp>
        <p:nvSpPr>
          <p:cNvPr id="3" name="Content Placeholder 2"/>
          <p:cNvSpPr>
            <a:spLocks noGrp="1"/>
          </p:cNvSpPr>
          <p:nvPr>
            <p:ph idx="1"/>
          </p:nvPr>
        </p:nvSpPr>
        <p:spPr>
          <a:xfrm>
            <a:off x="285720" y="1550988"/>
            <a:ext cx="8123634" cy="4878408"/>
          </a:xfrm>
        </p:spPr>
        <p:txBody>
          <a:bodyPr rtlCol="0">
            <a:normAutofit fontScale="92500" lnSpcReduction="10000"/>
          </a:bodyPr>
          <a:lstStyle/>
          <a:p>
            <a:pPr algn="just" fontAlgn="auto">
              <a:spcAft>
                <a:spcPts val="0"/>
              </a:spcAft>
              <a:buFont typeface="Wingdings 3" charset="2"/>
              <a:buChar char=""/>
              <a:defRPr/>
            </a:pPr>
            <a:r>
              <a:rPr lang="es-UY" sz="2800" dirty="0" smtClean="0">
                <a:solidFill>
                  <a:schemeClr val="tx1">
                    <a:lumMod val="75000"/>
                    <a:lumOff val="25000"/>
                  </a:schemeClr>
                </a:solidFill>
              </a:rPr>
              <a:t>Formas superiores de juego y juego primitivo</a:t>
            </a:r>
          </a:p>
          <a:p>
            <a:pPr marL="0" indent="0" algn="just" fontAlgn="auto">
              <a:spcAft>
                <a:spcPts val="0"/>
              </a:spcAft>
              <a:buFont typeface="Wingdings 3" charset="2"/>
              <a:buNone/>
              <a:defRPr/>
            </a:pPr>
            <a:endParaRPr lang="es-UY" sz="2800" dirty="0" smtClean="0">
              <a:solidFill>
                <a:schemeClr val="tx1">
                  <a:lumMod val="75000"/>
                  <a:lumOff val="25000"/>
                </a:schemeClr>
              </a:solidFill>
            </a:endParaRPr>
          </a:p>
          <a:p>
            <a:pPr algn="just" fontAlgn="auto">
              <a:spcAft>
                <a:spcPts val="0"/>
              </a:spcAft>
              <a:buFont typeface="Wingdings 3" charset="2"/>
              <a:buChar char=""/>
              <a:defRPr/>
            </a:pPr>
            <a:r>
              <a:rPr lang="es-UY" sz="2800" dirty="0" smtClean="0">
                <a:solidFill>
                  <a:schemeClr val="tx1">
                    <a:lumMod val="75000"/>
                    <a:lumOff val="25000"/>
                  </a:schemeClr>
                </a:solidFill>
              </a:rPr>
              <a:t>El juego es una actividad libre</a:t>
            </a:r>
          </a:p>
          <a:p>
            <a:pPr marL="0" indent="0" algn="just" fontAlgn="auto">
              <a:spcAft>
                <a:spcPts val="0"/>
              </a:spcAft>
              <a:buFont typeface="Wingdings 3" charset="2"/>
              <a:buNone/>
              <a:defRPr/>
            </a:pPr>
            <a:endParaRPr lang="es-UY" sz="2800" dirty="0" smtClean="0">
              <a:solidFill>
                <a:schemeClr val="tx1">
                  <a:lumMod val="75000"/>
                  <a:lumOff val="25000"/>
                </a:schemeClr>
              </a:solidFill>
            </a:endParaRPr>
          </a:p>
          <a:p>
            <a:pPr algn="just" fontAlgn="auto">
              <a:spcAft>
                <a:spcPts val="0"/>
              </a:spcAft>
              <a:buFont typeface="Wingdings 3" charset="2"/>
              <a:buChar char=""/>
              <a:defRPr/>
            </a:pPr>
            <a:r>
              <a:rPr lang="es-UY" sz="2800" dirty="0" smtClean="0">
                <a:solidFill>
                  <a:schemeClr val="tx1">
                    <a:lumMod val="75000"/>
                    <a:lumOff val="25000"/>
                  </a:schemeClr>
                </a:solidFill>
              </a:rPr>
              <a:t>El juego es un ‘como si’, todo es ‘pura broma’</a:t>
            </a:r>
          </a:p>
          <a:p>
            <a:pPr marL="0" indent="0" algn="just" fontAlgn="auto">
              <a:spcAft>
                <a:spcPts val="0"/>
              </a:spcAft>
              <a:buFont typeface="Wingdings 3" charset="2"/>
              <a:buNone/>
              <a:defRPr/>
            </a:pPr>
            <a:endParaRPr lang="es-UY" sz="2800" dirty="0" smtClean="0">
              <a:solidFill>
                <a:schemeClr val="tx1">
                  <a:lumMod val="75000"/>
                  <a:lumOff val="25000"/>
                </a:schemeClr>
              </a:solidFill>
            </a:endParaRPr>
          </a:p>
          <a:p>
            <a:pPr algn="just" fontAlgn="auto">
              <a:spcAft>
                <a:spcPts val="0"/>
              </a:spcAft>
              <a:buFont typeface="Wingdings 3" charset="2"/>
              <a:buChar char=""/>
              <a:defRPr/>
            </a:pPr>
            <a:r>
              <a:rPr lang="es-UY" sz="2800" dirty="0" smtClean="0">
                <a:solidFill>
                  <a:schemeClr val="tx1">
                    <a:lumMod val="75000"/>
                    <a:lumOff val="25000"/>
                  </a:schemeClr>
                </a:solidFill>
              </a:rPr>
              <a:t>Se juega dentro de límites de tiempo y de espacio</a:t>
            </a:r>
          </a:p>
          <a:p>
            <a:pPr marL="0" indent="0" algn="just" fontAlgn="auto">
              <a:spcAft>
                <a:spcPts val="0"/>
              </a:spcAft>
              <a:buFont typeface="Wingdings 3" charset="2"/>
              <a:buNone/>
              <a:defRPr/>
            </a:pPr>
            <a:endParaRPr lang="es-UY" sz="2800" dirty="0" smtClean="0">
              <a:solidFill>
                <a:schemeClr val="tx1">
                  <a:lumMod val="75000"/>
                  <a:lumOff val="25000"/>
                </a:schemeClr>
              </a:solidFill>
            </a:endParaRPr>
          </a:p>
          <a:p>
            <a:pPr algn="just" fontAlgn="auto">
              <a:spcAft>
                <a:spcPts val="0"/>
              </a:spcAft>
              <a:buFont typeface="Wingdings 3" charset="2"/>
              <a:buChar char=""/>
              <a:defRPr/>
            </a:pPr>
            <a:r>
              <a:rPr lang="es-UY" sz="2800" dirty="0" smtClean="0">
                <a:solidFill>
                  <a:schemeClr val="tx1">
                    <a:lumMod val="75000"/>
                    <a:lumOff val="25000"/>
                  </a:schemeClr>
                </a:solidFill>
              </a:rPr>
              <a:t>Orden y tensión: la reglas de juego</a:t>
            </a:r>
          </a:p>
          <a:p>
            <a:pPr algn="just" fontAlgn="auto">
              <a:spcAft>
                <a:spcPts val="0"/>
              </a:spcAft>
              <a:buFont typeface="Wingdings 3" charset="2"/>
              <a:buChar char=""/>
              <a:defRPr/>
            </a:pPr>
            <a:endParaRPr lang="es-UY" sz="2800" dirty="0" smtClean="0">
              <a:solidFill>
                <a:schemeClr val="tx1">
                  <a:lumMod val="75000"/>
                  <a:lumOff val="25000"/>
                </a:schemeClr>
              </a:solidFill>
            </a:endParaRPr>
          </a:p>
          <a:p>
            <a:pPr algn="just" fontAlgn="auto">
              <a:spcAft>
                <a:spcPts val="0"/>
              </a:spcAft>
              <a:buFont typeface="Wingdings 3" charset="2"/>
              <a:buChar char=""/>
              <a:defRPr/>
            </a:pPr>
            <a:r>
              <a:rPr lang="es-UY" sz="2800" dirty="0" smtClean="0">
                <a:solidFill>
                  <a:schemeClr val="tx1">
                    <a:lumMod val="75000"/>
                    <a:lumOff val="25000"/>
                  </a:schemeClr>
                </a:solidFill>
              </a:rPr>
              <a:t>“Cancelación temporal del mundo cotidiano”</a:t>
            </a:r>
            <a:endParaRPr lang="es-UY" sz="2800"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2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ircle(in)">
                                      <p:cBhvr>
                                        <p:cTn id="27" dur="2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circle(in)">
                                      <p:cBhvr>
                                        <p:cTn id="32" dur="2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Definición de juego</a:t>
            </a:r>
            <a:endParaRPr lang="es-ES" dirty="0"/>
          </a:p>
        </p:txBody>
      </p:sp>
      <p:sp>
        <p:nvSpPr>
          <p:cNvPr id="3" name="2 Marcador de contenido"/>
          <p:cNvSpPr>
            <a:spLocks noGrp="1"/>
          </p:cNvSpPr>
          <p:nvPr>
            <p:ph idx="1"/>
          </p:nvPr>
        </p:nvSpPr>
        <p:spPr/>
        <p:txBody>
          <a:bodyPr/>
          <a:lstStyle/>
          <a:p>
            <a:r>
              <a:rPr lang="es-ES" dirty="0" smtClean="0"/>
              <a:t>“</a:t>
            </a:r>
            <a:r>
              <a:rPr lang="es-ES" i="1" dirty="0" smtClean="0"/>
              <a:t>El juego es una </a:t>
            </a:r>
            <a:r>
              <a:rPr lang="es-ES" b="1" i="1" dirty="0" smtClean="0"/>
              <a:t>acción u ocupación libre</a:t>
            </a:r>
            <a:r>
              <a:rPr lang="es-ES" i="1" dirty="0" smtClean="0"/>
              <a:t>, que se desarrolla dentro de unos </a:t>
            </a:r>
            <a:r>
              <a:rPr lang="es-ES" b="1" i="1" dirty="0" smtClean="0"/>
              <a:t>límites temporales y espaciales determinados</a:t>
            </a:r>
            <a:r>
              <a:rPr lang="es-ES" i="1" dirty="0" smtClean="0"/>
              <a:t>, según </a:t>
            </a:r>
            <a:r>
              <a:rPr lang="es-ES" b="1" i="1" dirty="0" smtClean="0"/>
              <a:t>reglas </a:t>
            </a:r>
            <a:r>
              <a:rPr lang="es-ES" i="1" dirty="0" smtClean="0"/>
              <a:t>absolutamente obligatorias, aunque libremente aceptadas, </a:t>
            </a:r>
            <a:r>
              <a:rPr lang="es-ES" b="1" i="1" dirty="0" smtClean="0"/>
              <a:t>acción que tiene su fin en sí misma</a:t>
            </a:r>
            <a:r>
              <a:rPr lang="es-ES" i="1" dirty="0" smtClean="0"/>
              <a:t> y va acompañada de un sentimiento de </a:t>
            </a:r>
            <a:r>
              <a:rPr lang="es-ES" b="1" i="1" dirty="0" smtClean="0"/>
              <a:t>tensión o alegría</a:t>
            </a:r>
            <a:r>
              <a:rPr lang="es-ES" i="1" dirty="0" smtClean="0"/>
              <a:t> y de la </a:t>
            </a:r>
            <a:r>
              <a:rPr lang="es-ES" b="1" i="1" dirty="0" smtClean="0"/>
              <a:t>conciencia de ‘ser’ de otro modo que en la vida corriente</a:t>
            </a:r>
            <a:r>
              <a:rPr lang="es-ES" i="1" dirty="0" smtClean="0"/>
              <a:t>” </a:t>
            </a:r>
            <a:r>
              <a:rPr lang="es-ES" dirty="0" smtClean="0"/>
              <a:t>(</a:t>
            </a:r>
            <a:r>
              <a:rPr lang="es-ES" dirty="0" err="1" smtClean="0"/>
              <a:t>Huizinga</a:t>
            </a:r>
            <a:r>
              <a:rPr lang="es-ES" dirty="0" smtClean="0"/>
              <a:t>, 1954:46)</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71472" y="142852"/>
            <a:ext cx="7429500" cy="1477963"/>
          </a:xfrm>
        </p:spPr>
        <p:txBody>
          <a:bodyPr/>
          <a:lstStyle/>
          <a:p>
            <a:pPr fontAlgn="auto">
              <a:spcAft>
                <a:spcPts val="0"/>
              </a:spcAft>
              <a:defRPr/>
            </a:pPr>
            <a:r>
              <a:rPr lang="es-UY" dirty="0" smtClean="0">
                <a:solidFill>
                  <a:schemeClr val="tx1">
                    <a:lumMod val="75000"/>
                    <a:lumOff val="25000"/>
                  </a:schemeClr>
                </a:solidFill>
              </a:rPr>
              <a:t>Clasificación de juegos en </a:t>
            </a:r>
            <a:r>
              <a:rPr lang="es-UY" dirty="0" err="1" smtClean="0">
                <a:solidFill>
                  <a:schemeClr val="tx1">
                    <a:lumMod val="75000"/>
                    <a:lumOff val="25000"/>
                  </a:schemeClr>
                </a:solidFill>
              </a:rPr>
              <a:t>caillois</a:t>
            </a:r>
            <a:endParaRPr lang="es-UY" dirty="0">
              <a:solidFill>
                <a:schemeClr val="tx1">
                  <a:lumMod val="75000"/>
                  <a:lumOff val="25000"/>
                </a:schemeClr>
              </a:solidFill>
            </a:endParaRPr>
          </a:p>
        </p:txBody>
      </p:sp>
      <p:sp>
        <p:nvSpPr>
          <p:cNvPr id="3" name="Content Placeholder 2"/>
          <p:cNvSpPr>
            <a:spLocks noGrp="1"/>
          </p:cNvSpPr>
          <p:nvPr>
            <p:ph idx="1"/>
          </p:nvPr>
        </p:nvSpPr>
        <p:spPr>
          <a:xfrm>
            <a:off x="214282" y="1857364"/>
            <a:ext cx="8673704" cy="4803769"/>
          </a:xfrm>
        </p:spPr>
        <p:txBody>
          <a:bodyPr rtlCol="0">
            <a:normAutofit fontScale="92500" lnSpcReduction="20000"/>
          </a:bodyPr>
          <a:lstStyle/>
          <a:p>
            <a:pPr marL="91440" indent="-91440" fontAlgn="auto">
              <a:defRPr/>
            </a:pPr>
            <a:r>
              <a:rPr lang="es-UY" sz="2800" dirty="0">
                <a:solidFill>
                  <a:schemeClr val="tx1">
                    <a:lumMod val="75000"/>
                    <a:lumOff val="25000"/>
                  </a:schemeClr>
                </a:solidFill>
                <a:effectLst>
                  <a:outerShdw blurRad="38100" dist="38100" dir="2700000" algn="tl">
                    <a:srgbClr val="000000">
                      <a:alpha val="43137"/>
                    </a:srgbClr>
                  </a:outerShdw>
                </a:effectLst>
              </a:rPr>
              <a:t>ALEA o AZAR</a:t>
            </a:r>
          </a:p>
          <a:p>
            <a:pPr marL="566928" lvl="2" indent="-182880" algn="just" fontAlgn="auto">
              <a:defRPr/>
            </a:pPr>
            <a:r>
              <a:rPr lang="es-ES" sz="2800" dirty="0">
                <a:solidFill>
                  <a:schemeClr val="tx1">
                    <a:lumMod val="75000"/>
                    <a:lumOff val="25000"/>
                  </a:schemeClr>
                </a:solidFill>
                <a:effectLst>
                  <a:outerShdw blurRad="38100" dist="38100" dir="2700000" algn="tl">
                    <a:srgbClr val="000000">
                      <a:alpha val="43137"/>
                    </a:srgbClr>
                  </a:outerShdw>
                </a:effectLst>
              </a:rPr>
              <a:t>D</a:t>
            </a:r>
            <a:r>
              <a:rPr lang="es-ES" sz="2800" dirty="0" smtClean="0">
                <a:solidFill>
                  <a:schemeClr val="tx1">
                    <a:lumMod val="75000"/>
                    <a:lumOff val="25000"/>
                  </a:schemeClr>
                </a:solidFill>
                <a:effectLst>
                  <a:outerShdw blurRad="38100" dist="38100" dir="2700000" algn="tl">
                    <a:srgbClr val="000000">
                      <a:alpha val="43137"/>
                    </a:srgbClr>
                  </a:outerShdw>
                </a:effectLst>
              </a:rPr>
              <a:t>ecisión </a:t>
            </a:r>
            <a:r>
              <a:rPr lang="es-ES" sz="2800" dirty="0">
                <a:solidFill>
                  <a:schemeClr val="tx1">
                    <a:lumMod val="75000"/>
                    <a:lumOff val="25000"/>
                  </a:schemeClr>
                </a:solidFill>
                <a:effectLst>
                  <a:outerShdw blurRad="38100" dist="38100" dir="2700000" algn="tl">
                    <a:srgbClr val="000000">
                      <a:alpha val="43137"/>
                    </a:srgbClr>
                  </a:outerShdw>
                </a:effectLst>
              </a:rPr>
              <a:t>que no depende del jugador. Implica una renuncia de la voluntad, espera ansiosa, inmóvil y pasiva al veredicto de la suerte. Cumple la función de abolir las superioridades adquiridas de los individuos</a:t>
            </a:r>
            <a:r>
              <a:rPr lang="es-ES" sz="2800" dirty="0" smtClean="0">
                <a:solidFill>
                  <a:schemeClr val="tx1">
                    <a:lumMod val="75000"/>
                    <a:lumOff val="25000"/>
                  </a:schemeClr>
                </a:solidFill>
                <a:effectLst>
                  <a:outerShdw blurRad="38100" dist="38100" dir="2700000" algn="tl">
                    <a:srgbClr val="000000">
                      <a:alpha val="43137"/>
                    </a:srgbClr>
                  </a:outerShdw>
                </a:effectLst>
              </a:rPr>
              <a:t>.</a:t>
            </a:r>
          </a:p>
          <a:p>
            <a:pPr marL="914400" lvl="2" indent="0" algn="just" fontAlgn="auto">
              <a:buFont typeface="Calibri" pitchFamily="34" charset="0"/>
              <a:buNone/>
              <a:defRPr/>
            </a:pPr>
            <a:endParaRPr lang="es-UY" sz="2800" dirty="0">
              <a:solidFill>
                <a:schemeClr val="tx1">
                  <a:lumMod val="75000"/>
                  <a:lumOff val="25000"/>
                </a:schemeClr>
              </a:solidFill>
              <a:effectLst>
                <a:outerShdw blurRad="38100" dist="38100" dir="2700000" algn="tl">
                  <a:srgbClr val="000000">
                    <a:alpha val="43137"/>
                  </a:srgbClr>
                </a:outerShdw>
              </a:effectLst>
            </a:endParaRPr>
          </a:p>
          <a:p>
            <a:pPr marL="91440" indent="-91440" fontAlgn="auto">
              <a:defRPr/>
            </a:pPr>
            <a:r>
              <a:rPr lang="es-UY" sz="2800" dirty="0">
                <a:solidFill>
                  <a:schemeClr val="tx1">
                    <a:lumMod val="75000"/>
                    <a:lumOff val="25000"/>
                  </a:schemeClr>
                </a:solidFill>
                <a:effectLst>
                  <a:outerShdw blurRad="38100" dist="38100" dir="2700000" algn="tl">
                    <a:srgbClr val="000000">
                      <a:alpha val="43137"/>
                    </a:srgbClr>
                  </a:outerShdw>
                </a:effectLst>
              </a:rPr>
              <a:t>AGÓN o COMPETENCIA</a:t>
            </a:r>
          </a:p>
          <a:p>
            <a:pPr marL="566928" lvl="2" indent="-182880" algn="just" fontAlgn="auto">
              <a:defRPr/>
            </a:pPr>
            <a:r>
              <a:rPr lang="es-ES" sz="2800" dirty="0">
                <a:solidFill>
                  <a:schemeClr val="tx1">
                    <a:lumMod val="75000"/>
                    <a:lumOff val="25000"/>
                  </a:schemeClr>
                </a:solidFill>
                <a:effectLst>
                  <a:outerShdw blurRad="38100" dist="38100" dir="2700000" algn="tl">
                    <a:srgbClr val="000000">
                      <a:alpha val="43137"/>
                    </a:srgbClr>
                  </a:outerShdw>
                </a:effectLst>
              </a:rPr>
              <a:t>Se crea artificialmente la igualdad de oportunidades (condiciones ideales). El resorte del juego consiste en el deseo de ver reconocida la excelencia  alcanzada en un determinado terreno. Reivindica la responsabilidad individual, ya que se presenta como forma pura y manifestación del mérito personal. </a:t>
            </a:r>
            <a:endParaRPr lang="es-UY" sz="2800" dirty="0">
              <a:solidFill>
                <a:schemeClr val="tx1">
                  <a:lumMod val="75000"/>
                  <a:lumOff val="25000"/>
                </a:schemeClr>
              </a:solidFill>
              <a:effectLst>
                <a:outerShdw blurRad="38100" dist="38100" dir="2700000" algn="tl">
                  <a:srgbClr val="000000">
                    <a:alpha val="43137"/>
                  </a:srgbClr>
                </a:outerShdw>
              </a:effectLst>
            </a:endParaRPr>
          </a:p>
          <a:p>
            <a:pPr marL="91440" indent="-91440" fontAlgn="auto">
              <a:defRPr/>
            </a:pPr>
            <a:endParaRPr lang="es-UY" dirty="0">
              <a:solidFill>
                <a:schemeClr val="tx1">
                  <a:lumMod val="75000"/>
                  <a:lumOff val="2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429500" cy="1477963"/>
          </a:xfrm>
        </p:spPr>
        <p:txBody>
          <a:bodyPr/>
          <a:lstStyle/>
          <a:p>
            <a:pPr fontAlgn="auto">
              <a:spcAft>
                <a:spcPts val="0"/>
              </a:spcAft>
              <a:defRPr/>
            </a:pPr>
            <a:r>
              <a:rPr lang="es-UY" dirty="0" smtClean="0">
                <a:solidFill>
                  <a:schemeClr val="tx1">
                    <a:lumMod val="75000"/>
                    <a:lumOff val="25000"/>
                  </a:schemeClr>
                </a:solidFill>
              </a:rPr>
              <a:t>Clasificación de juegos en </a:t>
            </a:r>
            <a:r>
              <a:rPr lang="es-UY" dirty="0" err="1">
                <a:solidFill>
                  <a:schemeClr val="tx1">
                    <a:lumMod val="75000"/>
                    <a:lumOff val="25000"/>
                  </a:schemeClr>
                </a:solidFill>
              </a:rPr>
              <a:t>C</a:t>
            </a:r>
            <a:r>
              <a:rPr lang="es-UY" dirty="0" err="1" smtClean="0">
                <a:solidFill>
                  <a:schemeClr val="tx1">
                    <a:lumMod val="75000"/>
                    <a:lumOff val="25000"/>
                  </a:schemeClr>
                </a:solidFill>
              </a:rPr>
              <a:t>aillois</a:t>
            </a:r>
            <a:endParaRPr lang="es-UY" dirty="0">
              <a:solidFill>
                <a:schemeClr val="tx1">
                  <a:lumMod val="75000"/>
                  <a:lumOff val="25000"/>
                </a:schemeClr>
              </a:solidFill>
            </a:endParaRPr>
          </a:p>
        </p:txBody>
      </p:sp>
      <p:sp>
        <p:nvSpPr>
          <p:cNvPr id="4" name="2 Marcador de contenido"/>
          <p:cNvSpPr>
            <a:spLocks noGrp="1"/>
          </p:cNvSpPr>
          <p:nvPr>
            <p:ph idx="1"/>
          </p:nvPr>
        </p:nvSpPr>
        <p:spPr>
          <a:xfrm>
            <a:off x="214282" y="1785926"/>
            <a:ext cx="8702279" cy="4902196"/>
          </a:xfrm>
        </p:spPr>
        <p:txBody>
          <a:bodyPr rtlCol="0">
            <a:normAutofit/>
          </a:bodyPr>
          <a:lstStyle/>
          <a:p>
            <a:pPr marL="91440" indent="-91440" algn="just" fontAlgn="auto">
              <a:defRPr/>
            </a:pPr>
            <a:r>
              <a:rPr lang="es-UY" sz="2800" dirty="0" smtClean="0">
                <a:solidFill>
                  <a:schemeClr val="tx1">
                    <a:lumMod val="75000"/>
                    <a:lumOff val="25000"/>
                  </a:schemeClr>
                </a:solidFill>
                <a:effectLst>
                  <a:outerShdw blurRad="38100" dist="38100" dir="2700000" algn="tl">
                    <a:srgbClr val="000000">
                      <a:alpha val="43137"/>
                    </a:srgbClr>
                  </a:outerShdw>
                </a:effectLst>
              </a:rPr>
              <a:t>ILINX o VERTIGO </a:t>
            </a:r>
          </a:p>
          <a:p>
            <a:pPr marL="566928" lvl="2" indent="-182880" algn="just" fontAlgn="auto">
              <a:defRPr/>
            </a:pPr>
            <a:r>
              <a:rPr lang="es-ES" sz="2800" dirty="0" smtClean="0">
                <a:solidFill>
                  <a:schemeClr val="tx1">
                    <a:lumMod val="75000"/>
                    <a:lumOff val="25000"/>
                  </a:schemeClr>
                </a:solidFill>
                <a:effectLst>
                  <a:outerShdw blurRad="38100" dist="38100" dir="2700000" algn="tl">
                    <a:srgbClr val="000000">
                      <a:alpha val="43137"/>
                    </a:srgbClr>
                  </a:outerShdw>
                </a:effectLst>
              </a:rPr>
              <a:t>busca </a:t>
            </a:r>
            <a:r>
              <a:rPr lang="es-ES" sz="2800" dirty="0">
                <a:solidFill>
                  <a:schemeClr val="tx1">
                    <a:lumMod val="75000"/>
                    <a:lumOff val="25000"/>
                  </a:schemeClr>
                </a:solidFill>
                <a:effectLst>
                  <a:outerShdw blurRad="38100" dist="38100" dir="2700000" algn="tl">
                    <a:srgbClr val="000000">
                      <a:alpha val="43137"/>
                    </a:srgbClr>
                  </a:outerShdw>
                </a:effectLst>
              </a:rPr>
              <a:t>alcanzar una especie de aturdimiento, pánico y arrebato puro que destruya por un instante la estabilidad de la percepción </a:t>
            </a:r>
            <a:r>
              <a:rPr lang="es-ES" sz="2800" dirty="0" smtClean="0">
                <a:solidFill>
                  <a:schemeClr val="tx1">
                    <a:lumMod val="75000"/>
                    <a:lumOff val="25000"/>
                  </a:schemeClr>
                </a:solidFill>
                <a:effectLst>
                  <a:outerShdw blurRad="38100" dist="38100" dir="2700000" algn="tl">
                    <a:srgbClr val="000000">
                      <a:alpha val="43137"/>
                    </a:srgbClr>
                  </a:outerShdw>
                </a:effectLst>
              </a:rPr>
              <a:t>consiente.</a:t>
            </a:r>
            <a:endParaRPr lang="es-UY" sz="2800" dirty="0" smtClean="0">
              <a:solidFill>
                <a:schemeClr val="tx1">
                  <a:lumMod val="75000"/>
                  <a:lumOff val="25000"/>
                </a:schemeClr>
              </a:solidFill>
              <a:effectLst>
                <a:outerShdw blurRad="38100" dist="38100" dir="2700000" algn="tl">
                  <a:srgbClr val="000000">
                    <a:alpha val="43137"/>
                  </a:srgbClr>
                </a:outerShdw>
              </a:effectLst>
            </a:endParaRPr>
          </a:p>
          <a:p>
            <a:pPr marL="0" indent="0" fontAlgn="auto">
              <a:buFont typeface="Calibri" pitchFamily="34" charset="0"/>
              <a:buNone/>
              <a:defRPr/>
            </a:pPr>
            <a:endParaRPr lang="es-UY" sz="2800" dirty="0">
              <a:solidFill>
                <a:schemeClr val="tx1">
                  <a:lumMod val="75000"/>
                  <a:lumOff val="25000"/>
                </a:schemeClr>
              </a:solidFill>
              <a:effectLst>
                <a:outerShdw blurRad="38100" dist="38100" dir="2700000" algn="tl">
                  <a:srgbClr val="000000">
                    <a:alpha val="43137"/>
                  </a:srgbClr>
                </a:outerShdw>
              </a:effectLst>
            </a:endParaRPr>
          </a:p>
          <a:p>
            <a:pPr marL="91440" indent="-91440" fontAlgn="auto">
              <a:defRPr/>
            </a:pPr>
            <a:r>
              <a:rPr lang="es-UY" sz="2800" dirty="0" smtClean="0">
                <a:solidFill>
                  <a:schemeClr val="tx1">
                    <a:lumMod val="75000"/>
                    <a:lumOff val="25000"/>
                  </a:schemeClr>
                </a:solidFill>
                <a:effectLst>
                  <a:outerShdw blurRad="38100" dist="38100" dir="2700000" algn="tl">
                    <a:srgbClr val="000000">
                      <a:alpha val="43137"/>
                    </a:srgbClr>
                  </a:outerShdw>
                </a:effectLst>
              </a:rPr>
              <a:t>MIMICRY</a:t>
            </a:r>
          </a:p>
          <a:p>
            <a:pPr marL="566928" lvl="2" indent="-182880" algn="just" fontAlgn="auto">
              <a:defRPr/>
            </a:pPr>
            <a:r>
              <a:rPr lang="es-ES" sz="2800" dirty="0">
                <a:solidFill>
                  <a:schemeClr val="tx1">
                    <a:lumMod val="75000"/>
                    <a:lumOff val="25000"/>
                  </a:schemeClr>
                </a:solidFill>
                <a:effectLst>
                  <a:outerShdw blurRad="38100" dist="38100" dir="2700000" algn="tl">
                    <a:srgbClr val="000000">
                      <a:alpha val="43137"/>
                    </a:srgbClr>
                  </a:outerShdw>
                </a:effectLst>
              </a:rPr>
              <a:t>el gusto por adoptar una personalidad ajena. En este sentido, la función que cumple la máscara es disimular al personaje social y liberarlo de la personalidad verdadera</a:t>
            </a:r>
            <a:r>
              <a:rPr lang="es-ES" sz="2800" dirty="0" smtClean="0">
                <a:solidFill>
                  <a:schemeClr val="tx1">
                    <a:lumMod val="75000"/>
                    <a:lumOff val="25000"/>
                  </a:schemeClr>
                </a:solidFill>
                <a:effectLst>
                  <a:outerShdw blurRad="38100" dist="38100" dir="2700000" algn="tl">
                    <a:srgbClr val="000000">
                      <a:alpha val="43137"/>
                    </a:srgbClr>
                  </a:outerShdw>
                </a:effectLst>
              </a:rPr>
              <a:t>.</a:t>
            </a:r>
            <a:endParaRPr lang="es-UY" sz="2800" dirty="0">
              <a:solidFill>
                <a:schemeClr val="tx1">
                  <a:lumMod val="75000"/>
                  <a:lumOff val="2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7429500" cy="1477963"/>
          </a:xfrm>
        </p:spPr>
        <p:txBody>
          <a:bodyPr/>
          <a:lstStyle/>
          <a:p>
            <a:pPr fontAlgn="auto">
              <a:spcAft>
                <a:spcPts val="0"/>
              </a:spcAft>
              <a:defRPr/>
            </a:pPr>
            <a:r>
              <a:rPr lang="es-UY" dirty="0" smtClean="0">
                <a:solidFill>
                  <a:schemeClr val="tx1">
                    <a:lumMod val="75000"/>
                    <a:lumOff val="25000"/>
                  </a:schemeClr>
                </a:solidFill>
              </a:rPr>
              <a:t>Relación entre juego y deporte </a:t>
            </a:r>
            <a:r>
              <a:rPr lang="es-UY" dirty="0" err="1" smtClean="0">
                <a:solidFill>
                  <a:schemeClr val="tx1">
                    <a:lumMod val="75000"/>
                    <a:lumOff val="25000"/>
                  </a:schemeClr>
                </a:solidFill>
              </a:rPr>
              <a:t>Scheines</a:t>
            </a:r>
            <a:r>
              <a:rPr lang="es-UY" dirty="0" smtClean="0">
                <a:solidFill>
                  <a:schemeClr val="tx1">
                    <a:lumMod val="75000"/>
                    <a:lumOff val="25000"/>
                  </a:schemeClr>
                </a:solidFill>
              </a:rPr>
              <a:t>(1998) </a:t>
            </a:r>
            <a:endParaRPr lang="es-UY" dirty="0">
              <a:solidFill>
                <a:schemeClr val="tx1">
                  <a:lumMod val="75000"/>
                  <a:lumOff val="25000"/>
                </a:schemeClr>
              </a:solidFill>
            </a:endParaRPr>
          </a:p>
        </p:txBody>
      </p:sp>
      <p:sp>
        <p:nvSpPr>
          <p:cNvPr id="4" name="2 Marcador de contenido"/>
          <p:cNvSpPr>
            <a:spLocks noGrp="1"/>
          </p:cNvSpPr>
          <p:nvPr>
            <p:ph idx="1"/>
          </p:nvPr>
        </p:nvSpPr>
        <p:spPr>
          <a:xfrm>
            <a:off x="214282" y="1785926"/>
            <a:ext cx="8702279" cy="4902196"/>
          </a:xfrm>
        </p:spPr>
        <p:txBody>
          <a:bodyPr rtlCol="0">
            <a:normAutofit fontScale="25000" lnSpcReduction="20000"/>
          </a:bodyPr>
          <a:lstStyle/>
          <a:p>
            <a:pPr marL="91440" indent="-91440" algn="just" fontAlgn="auto">
              <a:defRPr/>
            </a:pPr>
            <a:endParaRPr lang="es-UY" sz="2800" dirty="0" smtClean="0">
              <a:solidFill>
                <a:schemeClr val="tx1">
                  <a:lumMod val="75000"/>
                  <a:lumOff val="25000"/>
                </a:schemeClr>
              </a:solidFill>
              <a:effectLst>
                <a:outerShdw blurRad="38100" dist="38100" dir="2700000" algn="tl">
                  <a:srgbClr val="000000">
                    <a:alpha val="43137"/>
                  </a:srgbClr>
                </a:outerShdw>
              </a:effectLst>
            </a:endParaRPr>
          </a:p>
          <a:p>
            <a:endParaRPr lang="es-UY" dirty="0"/>
          </a:p>
          <a:p>
            <a:pPr marL="0" indent="0">
              <a:buNone/>
            </a:pPr>
            <a:endParaRPr lang="es-UY" dirty="0"/>
          </a:p>
          <a:p>
            <a:r>
              <a:rPr lang="es-UY" sz="12800" i="1" dirty="0"/>
              <a:t>El juego y el deporte son relacionados permanentemente. Sin embargo existen importantes diferencias que los separa. En primera instancia </a:t>
            </a:r>
            <a:r>
              <a:rPr lang="es-UY" sz="12800" i="1" dirty="0" err="1"/>
              <a:t>Scheines</a:t>
            </a:r>
            <a:r>
              <a:rPr lang="es-UY" sz="12800" i="1" dirty="0"/>
              <a:t> dice que el deporte “es una manifestación lúdica tardía”, porque básicamente comienza cuando el niño tiene un nivel de socialización importante (</a:t>
            </a:r>
            <a:r>
              <a:rPr lang="es-UY" sz="12800" i="1" dirty="0" err="1"/>
              <a:t>Scheines</a:t>
            </a:r>
            <a:r>
              <a:rPr lang="es-UY" sz="12800" i="1" dirty="0"/>
              <a:t>, 1998:98</a:t>
            </a:r>
            <a:r>
              <a:rPr lang="es-UY" sz="12800" i="1" dirty="0" smtClean="0"/>
              <a:t>). </a:t>
            </a:r>
            <a:r>
              <a:rPr lang="es-UY" sz="12800" i="1" dirty="0"/>
              <a:t>Por otra parte mientras el deporte es una institución, el juego no existe institucionalmente salvo los juegos de azar y apostar (</a:t>
            </a:r>
            <a:r>
              <a:rPr lang="es-UY" sz="12800" i="1" dirty="0" err="1"/>
              <a:t>Scheines</a:t>
            </a:r>
            <a:r>
              <a:rPr lang="es-UY" sz="12800" i="1" dirty="0"/>
              <a:t>, 1998:99).    </a:t>
            </a:r>
          </a:p>
          <a:p>
            <a:r>
              <a:rPr lang="es-UY" sz="6700" i="1" dirty="0"/>
              <a:t/>
            </a:r>
            <a:br>
              <a:rPr lang="es-UY" sz="6700" i="1" dirty="0"/>
            </a:br>
            <a:r>
              <a:rPr lang="es-ES" dirty="0" smtClean="0">
                <a:solidFill>
                  <a:schemeClr val="tx1">
                    <a:lumMod val="75000"/>
                    <a:lumOff val="25000"/>
                  </a:schemeClr>
                </a:solidFill>
                <a:effectLst>
                  <a:outerShdw blurRad="38100" dist="38100" dir="2700000" algn="tl">
                    <a:srgbClr val="000000">
                      <a:alpha val="43137"/>
                    </a:srgbClr>
                  </a:outerShdw>
                </a:effectLst>
              </a:rPr>
              <a:t>.</a:t>
            </a:r>
            <a:endParaRPr lang="es-UY" dirty="0" smtClean="0">
              <a:solidFill>
                <a:schemeClr val="tx1">
                  <a:lumMod val="75000"/>
                  <a:lumOff val="25000"/>
                </a:schemeClr>
              </a:solidFill>
              <a:effectLst>
                <a:outerShdw blurRad="38100" dist="38100" dir="2700000" algn="tl">
                  <a:srgbClr val="000000">
                    <a:alpha val="43137"/>
                  </a:srgbClr>
                </a:outerShdw>
              </a:effectLst>
            </a:endParaRPr>
          </a:p>
          <a:p>
            <a:pPr marL="0" indent="0" fontAlgn="auto">
              <a:buFont typeface="Calibri" pitchFamily="34" charset="0"/>
              <a:buNone/>
              <a:defRPr/>
            </a:pPr>
            <a:endParaRPr lang="es-UY" sz="2800" dirty="0">
              <a:solidFill>
                <a:schemeClr val="tx1">
                  <a:lumMod val="75000"/>
                  <a:lumOff val="2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7315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UY"/>
          </a:p>
        </p:txBody>
      </p:sp>
      <p:sp>
        <p:nvSpPr>
          <p:cNvPr id="3" name="2 Marcador de contenido"/>
          <p:cNvSpPr>
            <a:spLocks noGrp="1"/>
          </p:cNvSpPr>
          <p:nvPr>
            <p:ph idx="1"/>
          </p:nvPr>
        </p:nvSpPr>
        <p:spPr/>
        <p:txBody>
          <a:bodyPr>
            <a:normAutofit fontScale="40000" lnSpcReduction="20000"/>
          </a:bodyPr>
          <a:lstStyle/>
          <a:p>
            <a:r>
              <a:rPr lang="es-UY" sz="9600" i="1" dirty="0"/>
              <a:t>Se puede decir también que mientras el deportista tiene un prestigio social, el jugador carece de el siendo denunciado por holgazán (</a:t>
            </a:r>
            <a:r>
              <a:rPr lang="es-UY" sz="9600" i="1" dirty="0" err="1"/>
              <a:t>Scheines</a:t>
            </a:r>
            <a:r>
              <a:rPr lang="es-UY" sz="9600" i="1" dirty="0"/>
              <a:t>, 1998:100). Por último los espectadores son parte fundante del deporte, en el juego son inhibidores, no se necesitan espectadores (</a:t>
            </a:r>
            <a:r>
              <a:rPr lang="es-UY" sz="9600" i="1" dirty="0" err="1"/>
              <a:t>Scheines</a:t>
            </a:r>
            <a:r>
              <a:rPr lang="es-UY" sz="9600" i="1" dirty="0"/>
              <a:t>, 1998:101).</a:t>
            </a:r>
            <a:endParaRPr lang="es-UY" dirty="0"/>
          </a:p>
        </p:txBody>
      </p:sp>
    </p:spTree>
    <p:extLst>
      <p:ext uri="{BB962C8B-B14F-4D97-AF65-F5344CB8AC3E}">
        <p14:creationId xmlns:p14="http://schemas.microsoft.com/office/powerpoint/2010/main" val="39212746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553</Words>
  <Application>Microsoft Office PowerPoint</Application>
  <PresentationFormat>Presentación en pantalla (4:3)</PresentationFormat>
  <Paragraphs>44</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Wingdings 3</vt:lpstr>
      <vt:lpstr>Tema de Office</vt:lpstr>
      <vt:lpstr>Aspectos genéricos  para el abordaje  del  juego y su relación con el deporte  </vt:lpstr>
      <vt:lpstr>Homo ludens HUIZINGA, J (1938) “Homo ludens”. Alianza Emece: Buenos Aires. 2008   Johan Huizinga</vt:lpstr>
      <vt:lpstr>Presentación de PowerPoint</vt:lpstr>
      <vt:lpstr>Características principales del juego</vt:lpstr>
      <vt:lpstr>Definición de juego</vt:lpstr>
      <vt:lpstr>Clasificación de juegos en caillois</vt:lpstr>
      <vt:lpstr>Clasificación de juegos en Caillois</vt:lpstr>
      <vt:lpstr>Relación entre juego y deporte Scheines(1998) </vt:lpstr>
      <vt:lpstr>Presentación de PowerPoint</vt:lpstr>
      <vt:lpstr> Relación entre juego y deporte. Huizinga(1938)</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Aspectos genéricos  para el abordaje  del  juego y su relación con el deporte</dc:title>
  <dc:creator>tamara</dc:creator>
  <cp:lastModifiedBy>ISEF CUR</cp:lastModifiedBy>
  <cp:revision>8</cp:revision>
  <dcterms:created xsi:type="dcterms:W3CDTF">2018-09-06T12:38:42Z</dcterms:created>
  <dcterms:modified xsi:type="dcterms:W3CDTF">2018-09-26T23:42:08Z</dcterms:modified>
</cp:coreProperties>
</file>